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26" r:id="rId4"/>
    <p:sldId id="260" r:id="rId5"/>
    <p:sldId id="327" r:id="rId6"/>
    <p:sldId id="329" r:id="rId7"/>
    <p:sldId id="330" r:id="rId8"/>
    <p:sldId id="331" r:id="rId9"/>
    <p:sldId id="258" r:id="rId10"/>
    <p:sldId id="328" r:id="rId11"/>
    <p:sldId id="332" r:id="rId12"/>
    <p:sldId id="333" r:id="rId13"/>
    <p:sldId id="334" r:id="rId14"/>
    <p:sldId id="265" r:id="rId15"/>
    <p:sldId id="335" r:id="rId16"/>
    <p:sldId id="336" r:id="rId17"/>
    <p:sldId id="338" r:id="rId18"/>
    <p:sldId id="340" r:id="rId19"/>
    <p:sldId id="337" r:id="rId20"/>
    <p:sldId id="339" r:id="rId21"/>
    <p:sldId id="341" r:id="rId22"/>
    <p:sldId id="342" r:id="rId23"/>
    <p:sldId id="282" r:id="rId24"/>
    <p:sldId id="283" r:id="rId25"/>
    <p:sldId id="284" r:id="rId26"/>
  </p:sldIdLst>
  <p:sldSz cx="12192000" cy="6858000"/>
  <p:notesSz cx="12192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7DE1C8-99AE-D9E8-EA48-B91F5433EF12}" v="1" dt="2024-03-14T15:04:55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o Alberto Jimenez Diaz" userId="S::camilo_ajimenez@soy.sena.edu.co::53e5166b-a658-4dd7-89ea-5b899d854a89" providerId="AD" clId="Web-{C993E5EC-3D51-C5DA-E114-C204A7951C90}"/>
    <pc:docChg chg="sldOrd">
      <pc:chgData name="Camilo Alberto Jimenez Diaz" userId="S::camilo_ajimenez@soy.sena.edu.co::53e5166b-a658-4dd7-89ea-5b899d854a89" providerId="AD" clId="Web-{C993E5EC-3D51-C5DA-E114-C204A7951C90}" dt="2024-03-12T12:17:58.813" v="0"/>
      <pc:docMkLst>
        <pc:docMk/>
      </pc:docMkLst>
      <pc:sldChg chg="ord">
        <pc:chgData name="Camilo Alberto Jimenez Diaz" userId="S::camilo_ajimenez@soy.sena.edu.co::53e5166b-a658-4dd7-89ea-5b899d854a89" providerId="AD" clId="Web-{C993E5EC-3D51-C5DA-E114-C204A7951C90}" dt="2024-03-12T12:17:58.813" v="0"/>
        <pc:sldMkLst>
          <pc:docMk/>
          <pc:sldMk cId="0" sldId="257"/>
        </pc:sldMkLst>
      </pc:sldChg>
    </pc:docChg>
  </pc:docChgLst>
  <pc:docChgLst>
    <pc:chgData name="Camilo Alberto Jimenez Diaz" userId="S::camilo_ajimenez@soy.sena.edu.co::53e5166b-a658-4dd7-89ea-5b899d854a89" providerId="AD" clId="Web-{5EB74982-0C92-C2E5-EF17-0202E8BCC358}"/>
    <pc:docChg chg="modSld">
      <pc:chgData name="Camilo Alberto Jimenez Diaz" userId="S::camilo_ajimenez@soy.sena.edu.co::53e5166b-a658-4dd7-89ea-5b899d854a89" providerId="AD" clId="Web-{5EB74982-0C92-C2E5-EF17-0202E8BCC358}" dt="2024-03-12T12:31:28.156" v="7" actId="1076"/>
      <pc:docMkLst>
        <pc:docMk/>
      </pc:docMkLst>
      <pc:sldChg chg="addSp modSp">
        <pc:chgData name="Camilo Alberto Jimenez Diaz" userId="S::camilo_ajimenez@soy.sena.edu.co::53e5166b-a658-4dd7-89ea-5b899d854a89" providerId="AD" clId="Web-{5EB74982-0C92-C2E5-EF17-0202E8BCC358}" dt="2024-03-12T12:31:28.156" v="7" actId="1076"/>
        <pc:sldMkLst>
          <pc:docMk/>
          <pc:sldMk cId="1514174193" sldId="340"/>
        </pc:sldMkLst>
        <pc:spChg chg="add mod">
          <ac:chgData name="Camilo Alberto Jimenez Diaz" userId="S::camilo_ajimenez@soy.sena.edu.co::53e5166b-a658-4dd7-89ea-5b899d854a89" providerId="AD" clId="Web-{5EB74982-0C92-C2E5-EF17-0202E8BCC358}" dt="2024-03-12T12:31:28.156" v="7" actId="1076"/>
          <ac:spMkLst>
            <pc:docMk/>
            <pc:sldMk cId="1514174193" sldId="340"/>
            <ac:spMk id="4" creationId="{FFC3C806-B73D-DDF9-D511-1953A1C955A3}"/>
          </ac:spMkLst>
        </pc:spChg>
      </pc:sldChg>
    </pc:docChg>
  </pc:docChgLst>
  <pc:docChgLst>
    <pc:chgData name="Camilo Alberto Jimenez Diaz" userId="S::camilo_ajimenez@soy.sena.edu.co::53e5166b-a658-4dd7-89ea-5b899d854a89" providerId="AD" clId="Web-{7D7DE1C8-99AE-D9E8-EA48-B91F5433EF12}"/>
    <pc:docChg chg="modSld">
      <pc:chgData name="Camilo Alberto Jimenez Diaz" userId="S::camilo_ajimenez@soy.sena.edu.co::53e5166b-a658-4dd7-89ea-5b899d854a89" providerId="AD" clId="Web-{7D7DE1C8-99AE-D9E8-EA48-B91F5433EF12}" dt="2024-03-14T15:04:55.095" v="0" actId="1076"/>
      <pc:docMkLst>
        <pc:docMk/>
      </pc:docMkLst>
      <pc:sldChg chg="modSp">
        <pc:chgData name="Camilo Alberto Jimenez Diaz" userId="S::camilo_ajimenez@soy.sena.edu.co::53e5166b-a658-4dd7-89ea-5b899d854a89" providerId="AD" clId="Web-{7D7DE1C8-99AE-D9E8-EA48-B91F5433EF12}" dt="2024-03-14T15:04:55.095" v="0" actId="1076"/>
        <pc:sldMkLst>
          <pc:docMk/>
          <pc:sldMk cId="0" sldId="257"/>
        </pc:sldMkLst>
        <pc:spChg chg="mod">
          <ac:chgData name="Camilo Alberto Jimenez Diaz" userId="S::camilo_ajimenez@soy.sena.edu.co::53e5166b-a658-4dd7-89ea-5b899d854a89" providerId="AD" clId="Web-{7D7DE1C8-99AE-D9E8-EA48-B91F5433EF12}" dt="2024-03-14T15:04:55.095" v="0" actId="1076"/>
          <ac:spMkLst>
            <pc:docMk/>
            <pc:sldMk cId="0" sldId="257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027833" y="317431"/>
            <a:ext cx="811391" cy="7905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85855" y="919565"/>
            <a:ext cx="2857" cy="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1214" y="421692"/>
            <a:ext cx="1174957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74178" y="1274025"/>
            <a:ext cx="3938904" cy="4053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30539" y="85135"/>
            <a:ext cx="7730921" cy="1101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5045" y="2558719"/>
            <a:ext cx="11001908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yAycVhX0Oly7KcWRAQ2Lil8gUmEPE0UN/view?pli=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FODDlqltk3Qm1ECKle2KVFt4uyEi3zuEgj0Bvu73EG8/edit?usp=shari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2934" y="0"/>
            <a:ext cx="12179300" cy="6857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955" y="2479459"/>
            <a:ext cx="5950585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MX" sz="5400" dirty="0">
                <a:solidFill>
                  <a:schemeClr val="tx1"/>
                </a:solidFill>
              </a:rPr>
              <a:t>SECURITY CERTIFIED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32"/>
            <a:ext cx="79616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OBJETIVO GENERAL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2157" y="2514600"/>
            <a:ext cx="7947659" cy="321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Implementar una base de datos para la cual gestionar certificados a tiempo real y de manera virtual.</a:t>
            </a:r>
            <a:endParaRPr lang="es-MX" sz="4000" b="0" dirty="0">
              <a:effectLst/>
            </a:endParaRPr>
          </a:p>
          <a:p>
            <a:br>
              <a:rPr lang="es-MX" sz="4400" dirty="0"/>
            </a:br>
            <a:endParaRPr sz="4400" dirty="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840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32"/>
            <a:ext cx="79616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OBJETIVOS ESPECIFICOS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00" y="1828800"/>
            <a:ext cx="9841243" cy="58913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MX" b="1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es-MX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s-MX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Hacer relevancia en el fortalecimiento de herramientas y sobre el equipo para la atención oportuna ante situaciones de emergencia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MX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automatización de certificados mediante a la base de datos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MX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Encontrar el debido aplicativo donde la base de datos concuerde con esta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MX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Realizar un debido seguimiento y evaluar las acciones implementadas para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s-MX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identificar la eficacia de la misma, garantizando así la ejecución de un ciclo de mejora del sistema para el proyecto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MX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tener un aplicativo intuitivo para el funcionamiento óptimo </a:t>
            </a:r>
          </a:p>
          <a:p>
            <a:br>
              <a:rPr lang="es-MX" sz="4400" b="0" dirty="0">
                <a:effectLst/>
              </a:rPr>
            </a:br>
            <a:br>
              <a:rPr lang="es-MX" sz="4400" dirty="0"/>
            </a:br>
            <a:endParaRPr sz="4400" dirty="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6955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32"/>
            <a:ext cx="79616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Planteamiento problema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00" y="1828800"/>
            <a:ext cx="9841243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s-MX" sz="4400" dirty="0"/>
            </a:br>
            <a:br>
              <a:rPr lang="es-MX" sz="4400" b="0" dirty="0">
                <a:effectLst/>
              </a:rPr>
            </a:br>
            <a:br>
              <a:rPr lang="es-MX" sz="4400" dirty="0"/>
            </a:b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5369FF-A919-4DA6-BF0F-7554564BDF6C}"/>
              </a:ext>
            </a:extLst>
          </p:cNvPr>
          <p:cNvSpPr txBox="1"/>
          <p:nvPr/>
        </p:nvSpPr>
        <p:spPr>
          <a:xfrm>
            <a:off x="1872621" y="25146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empresa enfrenta dificultades para satisfacer la demanda creciente de certificados debido a procesos manuales y falta de automatización, lo que resulta en largos tiempos de espera para los clientes y posibles errores en la emisión de certificados. Esto afecta la eficiencia operativa y la satisfacción del cliente, lo que a su vez podría impactar negativamente en la reputación de la empresa y la retención de clientes.</a:t>
            </a:r>
          </a:p>
        </p:txBody>
      </p:sp>
    </p:spTree>
    <p:extLst>
      <p:ext uri="{BB962C8B-B14F-4D97-AF65-F5344CB8AC3E}">
        <p14:creationId xmlns:p14="http://schemas.microsoft.com/office/powerpoint/2010/main" val="140286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32"/>
            <a:ext cx="79616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Pregunta Problema 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00" y="1828800"/>
            <a:ext cx="9841243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s-MX" sz="4400" dirty="0"/>
            </a:br>
            <a:br>
              <a:rPr lang="es-MX" sz="4400" b="0" dirty="0">
                <a:effectLst/>
              </a:rPr>
            </a:br>
            <a:br>
              <a:rPr lang="es-MX" sz="4400" dirty="0"/>
            </a:b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5369FF-A919-4DA6-BF0F-7554564BDF6C}"/>
              </a:ext>
            </a:extLst>
          </p:cNvPr>
          <p:cNvSpPr txBox="1"/>
          <p:nvPr/>
        </p:nvSpPr>
        <p:spPr>
          <a:xfrm>
            <a:off x="1872621" y="2514600"/>
            <a:ext cx="78809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/>
              <a:t>¿Cómo mejorar el manejo indebido del control de certificados mediante un aplicativo y una base de datos?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09907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24"/>
            <a:ext cx="8249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5" dirty="0">
                <a:latin typeface="Calibri" panose="020F0502020204030204"/>
                <a:cs typeface="Calibri" panose="020F0502020204030204"/>
              </a:rPr>
              <a:t>Alcance del proyecto 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95045" y="2558719"/>
            <a:ext cx="11001908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 marR="450215">
              <a:lnSpc>
                <a:spcPct val="100000"/>
              </a:lnSpc>
              <a:spcBef>
                <a:spcPts val="100"/>
              </a:spcBef>
            </a:pPr>
            <a:r>
              <a:rPr lang="es-MX" sz="3200" b="0" i="0" dirty="0">
                <a:solidFill>
                  <a:srgbClr val="231F20"/>
                </a:solidFill>
                <a:effectLst/>
              </a:rPr>
              <a:t>En CERTIFICACIONES CMC tenemos como objetivo tener un alcance a nivel nacional y reconocimiento a nivel nacional pero en principio vamos a tener un enfoque a nivel de la capital (BOGOTA D.C) </a:t>
            </a:r>
            <a:endParaRPr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24"/>
            <a:ext cx="8249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Justificación 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95033" y="2286000"/>
            <a:ext cx="11001908" cy="328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 marR="450215">
              <a:spcBef>
                <a:spcPts val="100"/>
              </a:spcBef>
            </a:pPr>
            <a:r>
              <a:rPr lang="es-MX" sz="3600" dirty="0"/>
              <a:t>Nuestro proyecto se realiza ya que en la empresa a la cual va realizado el proyecto presenta inconvenientes al generar certificaciones de los servicios prestados o buscar esos mismos certificados de manera ágil, virtual y a un par de </a:t>
            </a:r>
            <a:r>
              <a:rPr lang="es-MX" sz="3600" dirty="0" err="1"/>
              <a:t>clicks</a:t>
            </a:r>
            <a:r>
              <a:rPr lang="es-MX" sz="3600" dirty="0"/>
              <a:t>.</a:t>
            </a:r>
          </a:p>
          <a:p>
            <a:pPr marL="36195" marR="450215">
              <a:lnSpc>
                <a:spcPct val="100000"/>
              </a:lnSpc>
              <a:spcBef>
                <a:spcPts val="100"/>
              </a:spcBef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778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24"/>
            <a:ext cx="82499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Mapa de procesos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63C272-68D7-4FBF-8A86-2921F2418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23461"/>
            <a:ext cx="56388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19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24"/>
            <a:ext cx="82499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BPMN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47A08E-F3C4-47B9-8FF0-CBF3274C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13535"/>
            <a:ext cx="886347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0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24"/>
            <a:ext cx="82499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Recolección de datos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FC3C806-B73D-DDF9-D511-1953A1C955A3}"/>
              </a:ext>
            </a:extLst>
          </p:cNvPr>
          <p:cNvSpPr txBox="1"/>
          <p:nvPr/>
        </p:nvSpPr>
        <p:spPr>
          <a:xfrm>
            <a:off x="2145631" y="3338763"/>
            <a:ext cx="84622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ea typeface="+mn-lt"/>
                <a:cs typeface="+mn-lt"/>
                <a:hlinkClick r:id="rId3"/>
              </a:rPr>
              <a:t>https://drive.google.com/file/d/1yAycVhX0Oly7KcWRAQ2Lil8gUmEPE0UN/view?pli=1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417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24"/>
            <a:ext cx="82499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UML (Caso de usos)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4509CD-EDAF-4912-B27E-9B108FA13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95780"/>
            <a:ext cx="10515600" cy="509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6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005" y="415489"/>
            <a:ext cx="9753600" cy="5863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054837" y="303049"/>
            <a:ext cx="855782" cy="833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7465" y="2685321"/>
            <a:ext cx="2940050" cy="347345"/>
          </a:xfrm>
          <a:custGeom>
            <a:avLst/>
            <a:gdLst/>
            <a:ahLst/>
            <a:cxnLst/>
            <a:rect l="l" t="t" r="r" b="b"/>
            <a:pathLst>
              <a:path w="2940050" h="347344">
                <a:moveTo>
                  <a:pt x="0" y="0"/>
                </a:moveTo>
                <a:lnTo>
                  <a:pt x="2939964" y="0"/>
                </a:lnTo>
                <a:lnTo>
                  <a:pt x="2939964" y="347241"/>
                </a:lnTo>
                <a:lnTo>
                  <a:pt x="0" y="347241"/>
                </a:lnTo>
                <a:lnTo>
                  <a:pt x="0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30490" y="2245626"/>
            <a:ext cx="2508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rgbClr val="38AA00"/>
                </a:solidFill>
                <a:latin typeface="Times New Roman" panose="02020603050405020304"/>
                <a:cs typeface="Times New Roman" panose="02020603050405020304"/>
              </a:rPr>
              <a:t>Integrantes</a:t>
            </a:r>
            <a:endParaRPr sz="4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8920" y="3269399"/>
            <a:ext cx="2787650" cy="11674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 panose="020B0604020202020204"/>
                <a:cs typeface="Arial" panose="020B0604020202020204"/>
              </a:rPr>
              <a:t>Esteban 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Rodríguez=</a:t>
            </a:r>
            <a:r>
              <a:rPr sz="16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Lider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200000"/>
              </a:lnSpc>
            </a:pPr>
            <a:r>
              <a:rPr sz="1600" dirty="0">
                <a:latin typeface="Arial" panose="020B0604020202020204"/>
                <a:cs typeface="Arial" panose="020B0604020202020204"/>
              </a:rPr>
              <a:t>Julian </a:t>
            </a:r>
            <a:r>
              <a:rPr sz="1600" spc="-5" dirty="0">
                <a:latin typeface="Arial" panose="020B0604020202020204"/>
                <a:cs typeface="Arial" panose="020B0604020202020204"/>
              </a:rPr>
              <a:t>Roa= </a:t>
            </a:r>
            <a:r>
              <a:rPr sz="1600" dirty="0" err="1">
                <a:latin typeface="Arial" panose="020B0604020202020204"/>
                <a:cs typeface="Arial" panose="020B0604020202020204"/>
              </a:rPr>
              <a:t>Mantenimiento</a:t>
            </a:r>
            <a:endParaRPr lang="es-MX" sz="1600" dirty="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200000"/>
              </a:lnSpc>
            </a:pPr>
            <a:r>
              <a:rPr lang="es-MX" sz="1600" dirty="0">
                <a:latin typeface="Arial" panose="020B0604020202020204"/>
                <a:cs typeface="Arial" panose="020B0604020202020204"/>
              </a:rPr>
              <a:t>Camilo Jiménez: Diseñador</a:t>
            </a:r>
            <a:endParaRPr sz="160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2B5DB7-9F22-4953-A4BB-E84EAE10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990600"/>
            <a:ext cx="5211781" cy="510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24"/>
            <a:ext cx="82499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RF y RNF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F939B4-5FAC-44FF-923F-D79F11ECCF0E}"/>
              </a:ext>
            </a:extLst>
          </p:cNvPr>
          <p:cNvSpPr txBox="1"/>
          <p:nvPr/>
        </p:nvSpPr>
        <p:spPr>
          <a:xfrm>
            <a:off x="914400" y="3105834"/>
            <a:ext cx="94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hlinkClick r:id="rId3"/>
              </a:rPr>
              <a:t>https://docs.google.com/document/d/1FODDlqltk3Qm1ECKle2KVFt4uyEi3zuEgj0Bvu73EG8/edit?usp=sharing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54197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24"/>
            <a:ext cx="82499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MOCKUPS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F939B4-5FAC-44FF-923F-D79F11ECCF0E}"/>
              </a:ext>
            </a:extLst>
          </p:cNvPr>
          <p:cNvSpPr txBox="1"/>
          <p:nvPr/>
        </p:nvSpPr>
        <p:spPr>
          <a:xfrm>
            <a:off x="914400" y="3105834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3DD22D-4D7D-4EAA-89F3-0ECD700F43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92911"/>
            <a:ext cx="5610225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D4754FF-B669-4619-A6AA-EA94152E6E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2092911"/>
            <a:ext cx="5972175" cy="366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4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24"/>
            <a:ext cx="82499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MOCKUPS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F939B4-5FAC-44FF-923F-D79F11ECCF0E}"/>
              </a:ext>
            </a:extLst>
          </p:cNvPr>
          <p:cNvSpPr txBox="1"/>
          <p:nvPr/>
        </p:nvSpPr>
        <p:spPr>
          <a:xfrm>
            <a:off x="914400" y="3105834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498D3F-2D61-46FD-AC3A-CFE5EA34567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62" y="2133600"/>
            <a:ext cx="56102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3AA489-B659-4B64-9D65-49A7E6250B6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66" y="2133600"/>
            <a:ext cx="5610225" cy="379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2878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1975" y="0"/>
                </a:lnTo>
                <a:lnTo>
                  <a:pt x="12191975" y="6857986"/>
                </a:lnTo>
                <a:lnTo>
                  <a:pt x="0" y="6857986"/>
                </a:lnTo>
                <a:lnTo>
                  <a:pt x="0" y="0"/>
                </a:lnTo>
                <a:close/>
              </a:path>
            </a:pathLst>
          </a:custGeom>
          <a:solidFill>
            <a:srgbClr val="39A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5855" y="919563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5854" y="860808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854" y="800449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915" y="91022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5853" y="741694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5853" y="688278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5852" y="629524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914" y="851474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5852" y="571368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5851" y="512613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851" y="450308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3914" y="791114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5850" y="391553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3913" y="732360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3913" y="678944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912" y="62018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3912" y="562033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3911" y="50327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3911" y="440973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3910" y="38221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84011" y="4594408"/>
            <a:ext cx="23783" cy="23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802753" y="2258843"/>
            <a:ext cx="2340610" cy="1845310"/>
          </a:xfrm>
          <a:prstGeom prst="rect">
            <a:avLst/>
          </a:prstGeom>
          <a:solidFill>
            <a:srgbClr val="39A900"/>
          </a:solidFill>
          <a:ln w="38099">
            <a:solidFill>
              <a:srgbClr val="FFFFFF"/>
            </a:solidFill>
          </a:ln>
        </p:spPr>
        <p:txBody>
          <a:bodyPr vert="horz" wrap="square" lIns="0" tIns="491490" rIns="0" bIns="0" rtlCol="0">
            <a:spAutoFit/>
          </a:bodyPr>
          <a:lstStyle/>
          <a:p>
            <a:pPr marL="603250">
              <a:lnSpc>
                <a:spcPct val="100000"/>
              </a:lnSpc>
              <a:spcBef>
                <a:spcPts val="3870"/>
              </a:spcBef>
            </a:pPr>
            <a:r>
              <a:rPr sz="8800" dirty="0"/>
              <a:t>0</a:t>
            </a:r>
            <a:r>
              <a:rPr lang="es-MX" sz="8800" dirty="0"/>
              <a:t>8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957938" y="3369357"/>
            <a:ext cx="2685415" cy="594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00" b="1" spc="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Conclusiones</a:t>
            </a:r>
            <a:endParaRPr sz="3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12538" y="267790"/>
            <a:ext cx="945521" cy="9455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96088" y="1042205"/>
            <a:ext cx="152400" cy="15703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Servicio Nacional </a:t>
            </a:r>
            <a:r>
              <a:rPr sz="9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de</a:t>
            </a:r>
            <a:r>
              <a:rPr sz="900" spc="-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Aprendizaje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82962" y="353451"/>
            <a:ext cx="2592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EJEMPLO Titulo</a:t>
            </a:r>
            <a:r>
              <a:rPr sz="2400" b="1" spc="-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855" y="919563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5854" y="860808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3915" y="91022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854" y="800449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5853" y="741694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5853" y="688278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3914" y="851474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5852" y="629524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852" y="571368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5851" y="512613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5851" y="450308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850" y="391553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3912" y="62018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3912" y="562033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3911" y="50327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3911" y="440973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910" y="38221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21213" y="329575"/>
            <a:ext cx="2534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5760" algn="l"/>
                <a:tab pos="526415" algn="l"/>
              </a:tabLst>
            </a:pPr>
            <a:r>
              <a:rPr sz="2800" b="0" u="dbl" dirty="0">
                <a:solidFill>
                  <a:srgbClr val="39A900"/>
                </a:solidFill>
                <a:uFill>
                  <a:solidFill>
                    <a:srgbClr val="39A900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2800" b="0" dirty="0">
                <a:solidFill>
                  <a:srgbClr val="39A9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" dirty="0">
                <a:solidFill>
                  <a:srgbClr val="39A900"/>
                </a:solidFill>
              </a:rPr>
              <a:t>Conclusiones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6088" y="1042205"/>
            <a:ext cx="152400" cy="15703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Servicio Nacional </a:t>
            </a:r>
            <a:r>
              <a:rPr sz="90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de</a:t>
            </a:r>
            <a:r>
              <a:rPr sz="900" spc="-7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spc="-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Aprendizaje</a:t>
            </a:r>
            <a:endParaRPr sz="9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80640" y="0"/>
            <a:ext cx="4211335" cy="6857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55774" y="5073834"/>
            <a:ext cx="1636395" cy="1784350"/>
          </a:xfrm>
          <a:custGeom>
            <a:avLst/>
            <a:gdLst/>
            <a:ahLst/>
            <a:cxnLst/>
            <a:rect l="l" t="t" r="r" b="b"/>
            <a:pathLst>
              <a:path w="1636395" h="1784350">
                <a:moveTo>
                  <a:pt x="1636200" y="1784151"/>
                </a:moveTo>
                <a:lnTo>
                  <a:pt x="31553" y="1784151"/>
                </a:lnTo>
                <a:lnTo>
                  <a:pt x="26680" y="1760803"/>
                </a:lnTo>
                <a:lnTo>
                  <a:pt x="18623" y="1715045"/>
                </a:lnTo>
                <a:lnTo>
                  <a:pt x="11980" y="1668815"/>
                </a:lnTo>
                <a:lnTo>
                  <a:pt x="6773" y="1622137"/>
                </a:lnTo>
                <a:lnTo>
                  <a:pt x="3025" y="1575032"/>
                </a:lnTo>
                <a:lnTo>
                  <a:pt x="760" y="1527525"/>
                </a:lnTo>
                <a:lnTo>
                  <a:pt x="0" y="1479638"/>
                </a:lnTo>
                <a:lnTo>
                  <a:pt x="760" y="1431750"/>
                </a:lnTo>
                <a:lnTo>
                  <a:pt x="3025" y="1384243"/>
                </a:lnTo>
                <a:lnTo>
                  <a:pt x="6773" y="1337139"/>
                </a:lnTo>
                <a:lnTo>
                  <a:pt x="11980" y="1290460"/>
                </a:lnTo>
                <a:lnTo>
                  <a:pt x="18623" y="1244230"/>
                </a:lnTo>
                <a:lnTo>
                  <a:pt x="26680" y="1198472"/>
                </a:lnTo>
                <a:lnTo>
                  <a:pt x="36127" y="1153209"/>
                </a:lnTo>
                <a:lnTo>
                  <a:pt x="46941" y="1108463"/>
                </a:lnTo>
                <a:lnTo>
                  <a:pt x="59100" y="1064258"/>
                </a:lnTo>
                <a:lnTo>
                  <a:pt x="72580" y="1020616"/>
                </a:lnTo>
                <a:lnTo>
                  <a:pt x="87359" y="977561"/>
                </a:lnTo>
                <a:lnTo>
                  <a:pt x="103413" y="935116"/>
                </a:lnTo>
                <a:lnTo>
                  <a:pt x="120720" y="893303"/>
                </a:lnTo>
                <a:lnTo>
                  <a:pt x="139256" y="852146"/>
                </a:lnTo>
                <a:lnTo>
                  <a:pt x="158999" y="811667"/>
                </a:lnTo>
                <a:lnTo>
                  <a:pt x="179926" y="771889"/>
                </a:lnTo>
                <a:lnTo>
                  <a:pt x="202013" y="732836"/>
                </a:lnTo>
                <a:lnTo>
                  <a:pt x="225239" y="694530"/>
                </a:lnTo>
                <a:lnTo>
                  <a:pt x="249579" y="656995"/>
                </a:lnTo>
                <a:lnTo>
                  <a:pt x="275010" y="620252"/>
                </a:lnTo>
                <a:lnTo>
                  <a:pt x="301511" y="584326"/>
                </a:lnTo>
                <a:lnTo>
                  <a:pt x="329058" y="549239"/>
                </a:lnTo>
                <a:lnTo>
                  <a:pt x="357627" y="515015"/>
                </a:lnTo>
                <a:lnTo>
                  <a:pt x="387197" y="481675"/>
                </a:lnTo>
                <a:lnTo>
                  <a:pt x="417743" y="449244"/>
                </a:lnTo>
                <a:lnTo>
                  <a:pt x="449243" y="417743"/>
                </a:lnTo>
                <a:lnTo>
                  <a:pt x="481675" y="387197"/>
                </a:lnTo>
                <a:lnTo>
                  <a:pt x="515014" y="357627"/>
                </a:lnTo>
                <a:lnTo>
                  <a:pt x="549239" y="329058"/>
                </a:lnTo>
                <a:lnTo>
                  <a:pt x="584326" y="301511"/>
                </a:lnTo>
                <a:lnTo>
                  <a:pt x="620252" y="275011"/>
                </a:lnTo>
                <a:lnTo>
                  <a:pt x="656994" y="249579"/>
                </a:lnTo>
                <a:lnTo>
                  <a:pt x="694530" y="225239"/>
                </a:lnTo>
                <a:lnTo>
                  <a:pt x="732836" y="202014"/>
                </a:lnTo>
                <a:lnTo>
                  <a:pt x="771889" y="179926"/>
                </a:lnTo>
                <a:lnTo>
                  <a:pt x="811666" y="158999"/>
                </a:lnTo>
                <a:lnTo>
                  <a:pt x="852145" y="139256"/>
                </a:lnTo>
                <a:lnTo>
                  <a:pt x="893303" y="120720"/>
                </a:lnTo>
                <a:lnTo>
                  <a:pt x="935116" y="103413"/>
                </a:lnTo>
                <a:lnTo>
                  <a:pt x="977561" y="87359"/>
                </a:lnTo>
                <a:lnTo>
                  <a:pt x="1020616" y="72580"/>
                </a:lnTo>
                <a:lnTo>
                  <a:pt x="1064257" y="59100"/>
                </a:lnTo>
                <a:lnTo>
                  <a:pt x="1108462" y="46941"/>
                </a:lnTo>
                <a:lnTo>
                  <a:pt x="1153208" y="36127"/>
                </a:lnTo>
                <a:lnTo>
                  <a:pt x="1198472" y="26680"/>
                </a:lnTo>
                <a:lnTo>
                  <a:pt x="1244230" y="18623"/>
                </a:lnTo>
                <a:lnTo>
                  <a:pt x="1290460" y="11980"/>
                </a:lnTo>
                <a:lnTo>
                  <a:pt x="1337138" y="6773"/>
                </a:lnTo>
                <a:lnTo>
                  <a:pt x="1384243" y="3025"/>
                </a:lnTo>
                <a:lnTo>
                  <a:pt x="1431750" y="760"/>
                </a:lnTo>
                <a:lnTo>
                  <a:pt x="1479637" y="0"/>
                </a:lnTo>
                <a:lnTo>
                  <a:pt x="1530725" y="881"/>
                </a:lnTo>
                <a:lnTo>
                  <a:pt x="1581590" y="3513"/>
                </a:lnTo>
                <a:lnTo>
                  <a:pt x="1632190" y="7880"/>
                </a:lnTo>
                <a:lnTo>
                  <a:pt x="1636200" y="8365"/>
                </a:lnTo>
                <a:lnTo>
                  <a:pt x="1636200" y="1784151"/>
                </a:lnTo>
                <a:close/>
              </a:path>
            </a:pathLst>
          </a:custGeom>
          <a:solidFill>
            <a:srgbClr val="FFFFFF">
              <a:alpha val="8941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910199" y="5373045"/>
            <a:ext cx="1281775" cy="1315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74819" y="0"/>
            <a:ext cx="1907685" cy="68579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Text Box 26"/>
          <p:cNvSpPr txBox="1"/>
          <p:nvPr/>
        </p:nvSpPr>
        <p:spPr>
          <a:xfrm>
            <a:off x="428525" y="1227936"/>
            <a:ext cx="70154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dirty="0"/>
              <a:t>Se han realizado avances significativos hacia el cumplimiento de los estándares requeridos. Sin embargo, aún se requiere trabajar en ciertas áreas identificadas para alcanzar completamente los objetivos establecidos y asegurar la conformidad con los requisitos de certificación. Es crucial mantener el enfoque y el compromiso para abordar estas áreas pendientes y lograr con éxito la certificación deseada.</a:t>
            </a:r>
            <a:endParaRPr lang="en-US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38" y="83155"/>
            <a:ext cx="12016124" cy="6676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5843" y="5298771"/>
            <a:ext cx="480059" cy="217170"/>
          </a:xfrm>
          <a:prstGeom prst="rect">
            <a:avLst/>
          </a:prstGeom>
          <a:solidFill>
            <a:srgbClr val="3AA50A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1250" spc="110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Línea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94608" y="5298771"/>
            <a:ext cx="3726815" cy="217170"/>
          </a:xfrm>
          <a:prstGeom prst="rect">
            <a:avLst/>
          </a:prstGeom>
          <a:solidFill>
            <a:srgbClr val="3AA50A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1250" spc="125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de </a:t>
            </a:r>
            <a:r>
              <a:rPr sz="1250" spc="145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atención </a:t>
            </a:r>
            <a:r>
              <a:rPr sz="1250" spc="120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al </a:t>
            </a:r>
            <a:r>
              <a:rPr sz="1250" spc="145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ciudadano: </a:t>
            </a:r>
            <a:r>
              <a:rPr sz="1250" spc="160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01 </a:t>
            </a:r>
            <a:r>
              <a:rPr sz="1250" spc="165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8000</a:t>
            </a:r>
            <a:r>
              <a:rPr sz="1250" spc="45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spc="95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910270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5843" y="5572697"/>
            <a:ext cx="480059" cy="217170"/>
          </a:xfrm>
          <a:prstGeom prst="rect">
            <a:avLst/>
          </a:prstGeom>
          <a:solidFill>
            <a:srgbClr val="3AA50A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1250" spc="110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Línea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4608" y="5572697"/>
            <a:ext cx="3814445" cy="217170"/>
          </a:xfrm>
          <a:prstGeom prst="rect">
            <a:avLst/>
          </a:prstGeom>
          <a:solidFill>
            <a:srgbClr val="3AA50A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1250" spc="125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de </a:t>
            </a:r>
            <a:r>
              <a:rPr sz="1250" spc="145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atención </a:t>
            </a:r>
            <a:r>
              <a:rPr sz="1250" spc="120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al </a:t>
            </a:r>
            <a:r>
              <a:rPr sz="1250" spc="135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empresario: </a:t>
            </a:r>
            <a:r>
              <a:rPr sz="1250" spc="160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01 </a:t>
            </a:r>
            <a:r>
              <a:rPr sz="1250" spc="175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8000</a:t>
            </a:r>
            <a:r>
              <a:rPr sz="1250" spc="90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spc="105" dirty="0">
                <a:solidFill>
                  <a:srgbClr val="F0FBEF"/>
                </a:solidFill>
                <a:latin typeface="Arial" panose="020B0604020202020204"/>
                <a:cs typeface="Arial" panose="020B0604020202020204"/>
              </a:rPr>
              <a:t>910682</a:t>
            </a:r>
            <a:endParaRPr sz="12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304800"/>
            <a:ext cx="79616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MX" sz="4400" spc="-5" dirty="0">
                <a:latin typeface="Calibri" panose="020F0502020204030204"/>
                <a:cs typeface="Calibri" panose="020F0502020204030204"/>
              </a:rPr>
              <a:t>LOGO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B342155-FEE0-41A1-8B4D-5A7EE562B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87" y="1981200"/>
            <a:ext cx="55626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2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32"/>
            <a:ext cx="79616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5" dirty="0">
                <a:latin typeface="Calibri" panose="020F0502020204030204"/>
                <a:cs typeface="Calibri" panose="020F0502020204030204"/>
              </a:rPr>
              <a:t>SLOGAN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4A21D0E-C981-4713-B21D-7E2651166919}"/>
              </a:ext>
            </a:extLst>
          </p:cNvPr>
          <p:cNvSpPr txBox="1"/>
          <p:nvPr/>
        </p:nvSpPr>
        <p:spPr>
          <a:xfrm>
            <a:off x="1295400" y="3581400"/>
            <a:ext cx="93368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GARANTIZANDO CALIDAD, CERTIFICANDO CONFIANZA.</a:t>
            </a:r>
          </a:p>
          <a:p>
            <a:endParaRPr lang="es-MX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32"/>
            <a:ext cx="79616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dirty="0">
                <a:latin typeface="Calibri" panose="020F0502020204030204"/>
                <a:cs typeface="Calibri" panose="020F0502020204030204"/>
              </a:rPr>
              <a:t>Misión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E970C0-694F-464C-A45F-BC13DE1D6AD0}"/>
              </a:ext>
            </a:extLst>
          </p:cNvPr>
          <p:cNvSpPr txBox="1"/>
          <p:nvPr/>
        </p:nvSpPr>
        <p:spPr>
          <a:xfrm>
            <a:off x="1219200" y="2362200"/>
            <a:ext cx="921007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Nuestra misión es proporcionar servicios de certificación de alta calidad que cumplan con los estándares más rigurosos, asegurando la autenticidad, integridad y seguridad de la información y los procesos en todos los sectores, contribuyendo así al crecimiento y desarrollo sostenible de nuestros clientes y comunidades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3532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75" cy="1482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259" y="402932"/>
            <a:ext cx="79616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4400" spc="-5" dirty="0">
                <a:latin typeface="Calibri" panose="020F0502020204030204"/>
                <a:cs typeface="Calibri" panose="020F0502020204030204"/>
              </a:rPr>
              <a:t>Visión</a:t>
            </a:r>
            <a:endParaRPr sz="4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9800" y="1892397"/>
            <a:ext cx="7947659" cy="4765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s-MX" sz="4400" dirty="0"/>
              <a:t>Convertirnos en el líder nacional de certificados, brindando soluciones innovadoras y confiables que impulsen la confianza y la seguridad en todos los sectores.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4400" dirty="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5936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2934" y="0"/>
            <a:ext cx="12179300" cy="6857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3006908"/>
            <a:ext cx="595058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MX" sz="5400" dirty="0">
                <a:solidFill>
                  <a:schemeClr val="tx1"/>
                </a:solidFill>
              </a:rPr>
              <a:t>PROYECTO</a:t>
            </a:r>
          </a:p>
        </p:txBody>
      </p:sp>
    </p:spTree>
    <p:extLst>
      <p:ext uri="{BB962C8B-B14F-4D97-AF65-F5344CB8AC3E}">
        <p14:creationId xmlns:p14="http://schemas.microsoft.com/office/powerpoint/2010/main" val="369389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52400"/>
            <a:ext cx="12179300" cy="6857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600" y="2591591"/>
            <a:ext cx="91440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s-MX" sz="5400" dirty="0">
                <a:solidFill>
                  <a:schemeClr val="tx1"/>
                </a:solidFill>
              </a:rPr>
              <a:t>Aplicativo de gestión de certificado</a:t>
            </a:r>
          </a:p>
        </p:txBody>
      </p:sp>
    </p:spTree>
    <p:extLst>
      <p:ext uri="{BB962C8B-B14F-4D97-AF65-F5344CB8AC3E}">
        <p14:creationId xmlns:p14="http://schemas.microsoft.com/office/powerpoint/2010/main" val="65711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855" y="609599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5086" y="816628"/>
            <a:ext cx="2948940" cy="594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00" spc="15" dirty="0">
                <a:solidFill>
                  <a:srgbClr val="00314D"/>
                </a:solidFill>
              </a:rPr>
              <a:t>CONTENIDO</a:t>
            </a:r>
            <a:endParaRPr sz="3700"/>
          </a:p>
        </p:txBody>
      </p:sp>
      <p:sp>
        <p:nvSpPr>
          <p:cNvPr id="4" name="object 4"/>
          <p:cNvSpPr/>
          <p:nvPr/>
        </p:nvSpPr>
        <p:spPr>
          <a:xfrm>
            <a:off x="1373069" y="1441358"/>
            <a:ext cx="8876030" cy="0"/>
          </a:xfrm>
          <a:custGeom>
            <a:avLst/>
            <a:gdLst/>
            <a:ahLst/>
            <a:cxnLst/>
            <a:rect l="l" t="t" r="r" b="b"/>
            <a:pathLst>
              <a:path w="8876030">
                <a:moveTo>
                  <a:pt x="0" y="0"/>
                </a:moveTo>
                <a:lnTo>
                  <a:pt x="8875430" y="0"/>
                </a:lnTo>
              </a:path>
            </a:pathLst>
          </a:custGeom>
          <a:ln w="84362">
            <a:solidFill>
              <a:srgbClr val="82D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854" y="550844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5854" y="490484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5853" y="431730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40474" y="472907"/>
            <a:ext cx="1687830" cy="4324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650" spc="5" dirty="0">
                <a:solidFill>
                  <a:srgbClr val="00314D"/>
                </a:solidFill>
                <a:latin typeface="Times New Roman" panose="02020603050405020304"/>
                <a:cs typeface="Times New Roman" panose="02020603050405020304"/>
              </a:rPr>
              <a:t>TABLA</a:t>
            </a:r>
            <a:r>
              <a:rPr sz="2650" spc="-80" dirty="0">
                <a:solidFill>
                  <a:srgbClr val="00314D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50" spc="5" dirty="0">
                <a:solidFill>
                  <a:srgbClr val="00314D"/>
                </a:solidFill>
                <a:latin typeface="Times New Roman" panose="02020603050405020304"/>
                <a:cs typeface="Times New Roman" panose="02020603050405020304"/>
              </a:rPr>
              <a:t>DE</a:t>
            </a:r>
            <a:endParaRPr sz="2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84796" y="6479733"/>
            <a:ext cx="114264" cy="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853" y="378314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6088" y="1042205"/>
            <a:ext cx="152400" cy="15703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Servicio Nacional </a:t>
            </a:r>
            <a:r>
              <a:rPr sz="90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de</a:t>
            </a:r>
            <a:r>
              <a:rPr sz="900" spc="-7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spc="-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Aprendizaje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8385" y="1657112"/>
            <a:ext cx="923925" cy="895985"/>
          </a:xfrm>
          <a:prstGeom prst="rect">
            <a:avLst/>
          </a:prstGeom>
          <a:ln w="19049">
            <a:solidFill>
              <a:srgbClr val="82DEEF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735"/>
              </a:spcBef>
            </a:pPr>
            <a:r>
              <a:rPr sz="2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01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31729" y="2611896"/>
            <a:ext cx="929640" cy="895985"/>
          </a:xfrm>
          <a:prstGeom prst="rect">
            <a:avLst/>
          </a:prstGeom>
          <a:ln w="19049">
            <a:solidFill>
              <a:srgbClr val="F7F5B5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1735"/>
              </a:spcBef>
            </a:pPr>
            <a:r>
              <a:rPr sz="2800" b="1" dirty="0">
                <a:solidFill>
                  <a:srgbClr val="00314D"/>
                </a:solidFill>
                <a:latin typeface="Times New Roman" panose="02020603050405020304"/>
                <a:cs typeface="Times New Roman" panose="02020603050405020304"/>
              </a:rPr>
              <a:t>02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8297" y="3646258"/>
            <a:ext cx="923925" cy="895985"/>
          </a:xfrm>
          <a:prstGeom prst="rect">
            <a:avLst/>
          </a:prstGeom>
          <a:ln w="19049">
            <a:solidFill>
              <a:srgbClr val="385C56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1735"/>
              </a:spcBef>
            </a:pPr>
            <a:r>
              <a:rPr sz="2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03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73781" y="1940471"/>
            <a:ext cx="240792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de</a:t>
            </a:r>
            <a:r>
              <a:rPr sz="1850" spc="-3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problema</a:t>
            </a:r>
            <a:endParaRPr sz="185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73794" y="2907512"/>
            <a:ext cx="1223645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Justificación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67622" y="3621265"/>
            <a:ext cx="2992120" cy="59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Propuesta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de </a:t>
            </a: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Solución  Objetivos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general y</a:t>
            </a:r>
            <a:r>
              <a:rPr sz="1850" spc="-4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específicos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20852" y="1559819"/>
            <a:ext cx="923925" cy="895985"/>
          </a:xfrm>
          <a:prstGeom prst="rect">
            <a:avLst/>
          </a:prstGeom>
          <a:ln w="19049">
            <a:solidFill>
              <a:srgbClr val="38AA00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860"/>
              </a:spcBef>
            </a:pPr>
            <a:r>
              <a:rPr sz="2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06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53065" y="4961730"/>
            <a:ext cx="344551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Delimitación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y </a:t>
            </a: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alcance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del</a:t>
            </a:r>
            <a:r>
              <a:rPr sz="1850" spc="-2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proyecto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35149" y="1884921"/>
            <a:ext cx="2680335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Cronograma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de</a:t>
            </a:r>
            <a:r>
              <a:rPr sz="1850" spc="-2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Actividades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38368" y="2534665"/>
            <a:ext cx="266382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Análisis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de </a:t>
            </a: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Situación actual 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Mapa de </a:t>
            </a: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Procesos  Diagrama</a:t>
            </a:r>
            <a:r>
              <a:rPr sz="1850" spc="-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BPMN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18297" y="4668150"/>
            <a:ext cx="923925" cy="895985"/>
          </a:xfrm>
          <a:prstGeom prst="rect">
            <a:avLst/>
          </a:prstGeom>
          <a:ln w="19049">
            <a:solidFill>
              <a:srgbClr val="FFCE40"/>
            </a:solidFill>
          </a:ln>
        </p:spPr>
        <p:txBody>
          <a:bodyPr vert="horz" wrap="square" lIns="0" tIns="220345" rIns="0" bIns="0" rtlCol="0">
            <a:spAutoFit/>
          </a:bodyPr>
          <a:lstStyle/>
          <a:p>
            <a:pPr marL="306070">
              <a:lnSpc>
                <a:spcPct val="100000"/>
              </a:lnSpc>
              <a:spcBef>
                <a:spcPts val="1735"/>
              </a:spcBef>
            </a:pPr>
            <a:r>
              <a:rPr sz="2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04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85965" y="2927252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07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89330" y="4004817"/>
            <a:ext cx="1012825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RF y</a:t>
            </a:r>
            <a:r>
              <a:rPr sz="1850" spc="-8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NRF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20586" y="3924835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08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06708" y="5120667"/>
            <a:ext cx="263017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Diagramas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de </a:t>
            </a: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casos </a:t>
            </a:r>
            <a:r>
              <a:rPr sz="1850" spc="5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de</a:t>
            </a:r>
            <a:r>
              <a:rPr sz="1850" spc="-3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solidFill>
                  <a:srgbClr val="3E3E3E"/>
                </a:solidFill>
                <a:latin typeface="Times New Roman" panose="02020603050405020304"/>
                <a:cs typeface="Times New Roman" panose="02020603050405020304"/>
              </a:rPr>
              <a:t>Uso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57589" y="4975759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09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15045" y="5644659"/>
          <a:ext cx="11414757" cy="1080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9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3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41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CA7766"/>
                      </a:solidFill>
                      <a:prstDash val="solid"/>
                    </a:lnR>
                    <a:lnB w="12700">
                      <a:solidFill>
                        <a:srgbClr val="39A9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05</a:t>
                      </a: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83515" marB="0">
                    <a:lnL w="19050">
                      <a:solidFill>
                        <a:srgbClr val="CA7766"/>
                      </a:solidFill>
                      <a:prstDash val="solid"/>
                    </a:lnL>
                    <a:lnR w="19050">
                      <a:solidFill>
                        <a:srgbClr val="CA7766"/>
                      </a:solidFill>
                      <a:prstDash val="solid"/>
                    </a:lnR>
                    <a:lnT w="19050">
                      <a:solidFill>
                        <a:srgbClr val="CA7766"/>
                      </a:solidFill>
                      <a:prstDash val="solid"/>
                    </a:lnT>
                    <a:lnB w="12700">
                      <a:solidFill>
                        <a:srgbClr val="39A9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</a:pPr>
                      <a:r>
                        <a:rPr sz="1850" dirty="0">
                          <a:solidFill>
                            <a:srgbClr val="3E3E3E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Viabilidad </a:t>
                      </a:r>
                      <a:r>
                        <a:rPr sz="1850" spc="5" dirty="0">
                          <a:solidFill>
                            <a:srgbClr val="3E3E3E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del</a:t>
                      </a:r>
                      <a:r>
                        <a:rPr sz="1850" spc="-5" dirty="0">
                          <a:solidFill>
                            <a:srgbClr val="3E3E3E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50" spc="5" dirty="0">
                          <a:solidFill>
                            <a:srgbClr val="3E3E3E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proyecto</a:t>
                      </a:r>
                      <a:endParaRPr sz="185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445" marB="0">
                    <a:lnL w="19050">
                      <a:solidFill>
                        <a:srgbClr val="CA7766"/>
                      </a:solidFill>
                      <a:prstDash val="solid"/>
                    </a:lnL>
                    <a:lnR w="19050">
                      <a:solidFill>
                        <a:srgbClr val="82DEEF"/>
                      </a:solidFill>
                      <a:prstDash val="solid"/>
                    </a:lnR>
                    <a:lnB w="12700">
                      <a:solidFill>
                        <a:srgbClr val="39A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82D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>
                      <a:solidFill>
                        <a:srgbClr val="82DEE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850" dirty="0">
                          <a:solidFill>
                            <a:srgbClr val="3E3E3E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Conclusiones</a:t>
                      </a:r>
                      <a:endParaRPr sz="185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4445" marB="0">
                    <a:lnB w="12700">
                      <a:solidFill>
                        <a:srgbClr val="39A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724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>
                    <a:lnR w="19050">
                      <a:solidFill>
                        <a:srgbClr val="CA7766"/>
                      </a:solidFill>
                      <a:prstDash val="solid"/>
                    </a:lnR>
                    <a:lnB w="12700">
                      <a:solidFill>
                        <a:srgbClr val="39A9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183515" marB="0">
                    <a:lnL w="19050">
                      <a:solidFill>
                        <a:srgbClr val="CA7766"/>
                      </a:solidFill>
                      <a:prstDash val="solid"/>
                    </a:lnL>
                    <a:lnR w="19050">
                      <a:solidFill>
                        <a:srgbClr val="CA7766"/>
                      </a:solidFill>
                      <a:prstDash val="solid"/>
                    </a:lnR>
                    <a:lnT w="19050">
                      <a:solidFill>
                        <a:srgbClr val="CA7766"/>
                      </a:solidFill>
                      <a:prstDash val="solid"/>
                    </a:lnT>
                    <a:lnB w="12700">
                      <a:solidFill>
                        <a:srgbClr val="39A9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4445" marB="0">
                    <a:lnL w="19050">
                      <a:solidFill>
                        <a:srgbClr val="CA7766"/>
                      </a:solidFill>
                      <a:prstDash val="solid"/>
                    </a:lnL>
                    <a:lnR w="19050">
                      <a:solidFill>
                        <a:srgbClr val="82DEEF"/>
                      </a:solidFill>
                      <a:prstDash val="solid"/>
                    </a:lnR>
                    <a:lnB w="12700">
                      <a:solidFill>
                        <a:srgbClr val="39A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10</a:t>
                      </a: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5415" marB="0">
                    <a:lnL w="19050">
                      <a:solidFill>
                        <a:srgbClr val="82DEEF"/>
                      </a:solidFill>
                      <a:prstDash val="solid"/>
                    </a:lnL>
                    <a:lnR w="19050">
                      <a:solidFill>
                        <a:srgbClr val="82DEEF"/>
                      </a:solidFill>
                      <a:prstDash val="solid"/>
                    </a:lnR>
                    <a:lnT w="19050">
                      <a:solidFill>
                        <a:srgbClr val="82DEEF"/>
                      </a:solidFill>
                      <a:prstDash val="solid"/>
                    </a:lnT>
                    <a:lnB w="12700">
                      <a:solidFill>
                        <a:srgbClr val="39A9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4445" marB="0">
                    <a:lnL w="19050">
                      <a:solidFill>
                        <a:srgbClr val="82DEEF"/>
                      </a:solidFill>
                      <a:prstDash val="solid"/>
                    </a:lnL>
                    <a:lnB w="12700">
                      <a:solidFill>
                        <a:srgbClr val="39A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CA7766"/>
                      </a:solidFill>
                      <a:prstDash val="solid"/>
                    </a:lnR>
                    <a:lnT w="12700">
                      <a:solidFill>
                        <a:srgbClr val="39A9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CA7766"/>
                      </a:solidFill>
                      <a:prstDash val="solid"/>
                    </a:lnL>
                    <a:lnR w="19050">
                      <a:solidFill>
                        <a:srgbClr val="CA7766"/>
                      </a:solidFill>
                      <a:prstDash val="solid"/>
                    </a:lnR>
                    <a:lnT w="12700">
                      <a:solidFill>
                        <a:srgbClr val="39A900"/>
                      </a:solidFill>
                      <a:prstDash val="solid"/>
                    </a:lnT>
                    <a:lnB w="19050">
                      <a:solidFill>
                        <a:srgbClr val="CA776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CA7766"/>
                      </a:solidFill>
                      <a:prstDash val="solid"/>
                    </a:lnL>
                    <a:lnR w="19050">
                      <a:solidFill>
                        <a:srgbClr val="82DEEF"/>
                      </a:solidFill>
                      <a:prstDash val="solid"/>
                    </a:lnR>
                    <a:lnT w="12700">
                      <a:solidFill>
                        <a:srgbClr val="39A900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82DEEF"/>
                      </a:solidFill>
                      <a:prstDash val="solid"/>
                    </a:lnL>
                    <a:lnR w="19050">
                      <a:solidFill>
                        <a:srgbClr val="82DEEF"/>
                      </a:solidFill>
                      <a:prstDash val="solid"/>
                    </a:lnR>
                    <a:lnT w="12700">
                      <a:solidFill>
                        <a:srgbClr val="39A900"/>
                      </a:solidFill>
                      <a:prstDash val="solid"/>
                    </a:lnT>
                    <a:lnB w="19050">
                      <a:solidFill>
                        <a:srgbClr val="82DEE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82DEEF"/>
                      </a:solidFill>
                      <a:prstDash val="solid"/>
                    </a:lnL>
                    <a:lnT w="12700">
                      <a:solidFill>
                        <a:srgbClr val="39A9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>
                    <a:lnR w="19050">
                      <a:solidFill>
                        <a:srgbClr val="CA7766"/>
                      </a:solidFill>
                      <a:prstDash val="solid"/>
                    </a:lnR>
                    <a:lnT w="12700">
                      <a:solidFill>
                        <a:srgbClr val="39A9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19050">
                      <a:solidFill>
                        <a:srgbClr val="CA7766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>
                    <a:lnL w="19050">
                      <a:solidFill>
                        <a:srgbClr val="CA7766"/>
                      </a:solidFill>
                      <a:prstDash val="solid"/>
                    </a:lnL>
                    <a:lnR w="19050">
                      <a:solidFill>
                        <a:srgbClr val="82DEEF"/>
                      </a:solidFill>
                      <a:prstDash val="solid"/>
                    </a:lnR>
                    <a:lnT w="12700">
                      <a:solidFill>
                        <a:srgbClr val="39A9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>
                    <a:lnL w="19050">
                      <a:solidFill>
                        <a:srgbClr val="82DEEF"/>
                      </a:solidFill>
                      <a:prstDash val="solid"/>
                    </a:lnL>
                    <a:lnR w="19050">
                      <a:solidFill>
                        <a:srgbClr val="82DEEF"/>
                      </a:solidFill>
                      <a:prstDash val="solid"/>
                    </a:lnR>
                    <a:lnT w="12700">
                      <a:solidFill>
                        <a:srgbClr val="39A900"/>
                      </a:solidFill>
                      <a:prstDash val="solid"/>
                    </a:lnT>
                    <a:lnB w="19050">
                      <a:solidFill>
                        <a:srgbClr val="82DEE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>
                    <a:lnL w="19050">
                      <a:solidFill>
                        <a:srgbClr val="82DEEF"/>
                      </a:solidFill>
                      <a:prstDash val="solid"/>
                    </a:lnL>
                    <a:lnT w="12700">
                      <a:solidFill>
                        <a:srgbClr val="39A9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385852" y="319559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5852" y="261403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5851" y="202649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3914" y="600263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5851" y="140343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850" y="81589"/>
            <a:ext cx="2857" cy="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3913" y="54150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3913" y="48114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3912" y="422394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3912" y="36897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3911" y="310224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3911" y="252068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3910" y="193314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3910" y="131009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3910" y="72254"/>
            <a:ext cx="267335" cy="0"/>
          </a:xfrm>
          <a:custGeom>
            <a:avLst/>
            <a:gdLst/>
            <a:ahLst/>
            <a:cxnLst/>
            <a:rect l="l" t="t" r="r" b="b"/>
            <a:pathLst>
              <a:path w="267334">
                <a:moveTo>
                  <a:pt x="0" y="0"/>
                </a:moveTo>
                <a:lnTo>
                  <a:pt x="266737" y="0"/>
                </a:lnTo>
              </a:path>
            </a:pathLst>
          </a:custGeom>
          <a:ln w="19049">
            <a:solidFill>
              <a:srgbClr val="39A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91944" y="1689407"/>
            <a:ext cx="890563" cy="884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15803" y="1713266"/>
            <a:ext cx="788963" cy="783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28569" y="2553102"/>
            <a:ext cx="9428" cy="9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72959" y="2589909"/>
            <a:ext cx="890563" cy="884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96818" y="2613768"/>
            <a:ext cx="788963" cy="783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14662" y="3507888"/>
            <a:ext cx="9483" cy="9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72959" y="3678557"/>
            <a:ext cx="890563" cy="884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96818" y="3702416"/>
            <a:ext cx="788963" cy="783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98480" y="4542252"/>
            <a:ext cx="9428" cy="9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447278" y="469708"/>
            <a:ext cx="1261872" cy="1231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29012" y="4688194"/>
            <a:ext cx="890563" cy="884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52871" y="4712053"/>
            <a:ext cx="788963" cy="7833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84894" y="5686476"/>
            <a:ext cx="890563" cy="884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08753" y="5710335"/>
            <a:ext cx="788963" cy="7833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18716" y="6550171"/>
            <a:ext cx="9483" cy="9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77067" y="1573909"/>
            <a:ext cx="890563" cy="884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00926" y="1597768"/>
            <a:ext cx="788963" cy="7833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01045" y="2455809"/>
            <a:ext cx="9428" cy="9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34746" y="3607173"/>
            <a:ext cx="9428" cy="9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198480" y="5564146"/>
            <a:ext cx="9428" cy="9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45028" y="2701656"/>
            <a:ext cx="942838" cy="9146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94607" y="2741605"/>
            <a:ext cx="788963" cy="7833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34746" y="4607233"/>
            <a:ext cx="9428" cy="9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037905" y="3701713"/>
            <a:ext cx="949962" cy="9205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061764" y="3761206"/>
            <a:ext cx="788963" cy="7833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41317" y="5698199"/>
            <a:ext cx="9483" cy="9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48851" y="4784421"/>
            <a:ext cx="949714" cy="9229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31862" y="4808280"/>
            <a:ext cx="788963" cy="7833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44121" y="6650771"/>
            <a:ext cx="9428" cy="9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75433" y="5810334"/>
            <a:ext cx="890563" cy="884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99292" y="5834194"/>
            <a:ext cx="788963" cy="783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Imagen 75">
            <a:extLst>
              <a:ext uri="{FF2B5EF4-FFF2-40B4-BE49-F238E27FC236}">
                <a16:creationId xmlns:a16="http://schemas.microsoft.com/office/drawing/2014/main" id="{D7C13C99-AD24-4B88-928E-3583CBF67E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10079"/>
            <a:ext cx="12192000" cy="6831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582</Words>
  <Application>Microsoft Office PowerPoint</Application>
  <PresentationFormat>Panorámica</PresentationFormat>
  <Paragraphs>83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Office Theme</vt:lpstr>
      <vt:lpstr>SECURITY CERTIFIED</vt:lpstr>
      <vt:lpstr>Integrantes</vt:lpstr>
      <vt:lpstr>LOGO</vt:lpstr>
      <vt:lpstr>SLOGAN</vt:lpstr>
      <vt:lpstr>Misión</vt:lpstr>
      <vt:lpstr>Visión</vt:lpstr>
      <vt:lpstr>PROYECTO</vt:lpstr>
      <vt:lpstr>Aplicativo de gestión de certificado</vt:lpstr>
      <vt:lpstr>CONTENIDO</vt:lpstr>
      <vt:lpstr>OBJETIVO GENERAL</vt:lpstr>
      <vt:lpstr>OBJETIVOS ESPECIFICOS</vt:lpstr>
      <vt:lpstr>Planteamiento problema</vt:lpstr>
      <vt:lpstr>Pregunta Problema </vt:lpstr>
      <vt:lpstr>Alcance del proyecto </vt:lpstr>
      <vt:lpstr>Justificación </vt:lpstr>
      <vt:lpstr>Mapa de procesos</vt:lpstr>
      <vt:lpstr>BPMN</vt:lpstr>
      <vt:lpstr>Recolección de datos</vt:lpstr>
      <vt:lpstr>UML (Caso de usos)</vt:lpstr>
      <vt:lpstr>RF y RNF</vt:lpstr>
      <vt:lpstr>MOCKUPS</vt:lpstr>
      <vt:lpstr>MOCKUPS</vt:lpstr>
      <vt:lpstr>08</vt:lpstr>
      <vt:lpstr>   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Micro-  empresa fumigacion</dc:title>
  <dc:creator/>
  <cp:lastModifiedBy>Aprendiz</cp:lastModifiedBy>
  <cp:revision>21</cp:revision>
  <dcterms:created xsi:type="dcterms:W3CDTF">2023-12-05T22:16:00Z</dcterms:created>
  <dcterms:modified xsi:type="dcterms:W3CDTF">2024-03-14T15:04:55Z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2023-12-04T19:00:00Z</vt:filetime>
  </property>
  <property fmtid="{D5CDD505-2E9C-101B-9397-08002B2CF9AE}" pid="3" name="Creator">
    <vt:lpwstr>Google</vt:lpwstr>
  </property>
  <property fmtid="{D5CDD505-2E9C-101B-9397-08002B2CF9AE}" pid="4" name="LastSaved">
    <vt:filetime>2023-12-04T19:00:00Z</vt:filetime>
  </property>
  <property fmtid="{D5CDD505-2E9C-101B-9397-08002B2CF9AE}" pid="5" name="ICV">
    <vt:lpwstr>D98348F045B64E828C920297A0D4377D</vt:lpwstr>
  </property>
  <property fmtid="{D5CDD505-2E9C-101B-9397-08002B2CF9AE}" pid="6" name="KSOProductBuildVer">
    <vt:lpwstr>1033-11.2.0.11536</vt:lpwstr>
  </property>
</Properties>
</file>